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2286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4572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6858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9144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11430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13716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16002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18288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 b="def" i="def"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" name="Title Tex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" name="Line"/>
          <p:cNvSpPr/>
          <p:nvPr>
            <p:ph type="body" sz="quarter" idx="14"/>
          </p:nvPr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4" name="Title Tex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35" name="Body Level One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/>
          <p:nvPr>
            <p:ph type="sldNum" sz="quarter" idx="2"/>
          </p:nvPr>
        </p:nvSpPr>
        <p:spPr>
          <a:xfrm>
            <a:off x="12161859" y="4191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/>
          <p:nvPr>
            <p:ph type="title"/>
          </p:nvPr>
        </p:nvSpPr>
        <p:spPr>
          <a:xfrm>
            <a:off x="406400" y="4038600"/>
            <a:ext cx="12192000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 flipV="1">
            <a:off x="5892800" y="6141012"/>
            <a:ext cx="6705600" cy="14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2" name="Image"/>
          <p:cNvSpPr/>
          <p:nvPr>
            <p:ph type="pic" idx="13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5892800" y="6426200"/>
            <a:ext cx="67056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5892800" y="4267200"/>
            <a:ext cx="67056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6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8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92" name="Image"/>
          <p:cNvSpPr/>
          <p:nvPr>
            <p:ph type="pic" sz="half" idx="14"/>
          </p:nvPr>
        </p:nvSpPr>
        <p:spPr>
          <a:xfrm>
            <a:off x="7112000" y="1536700"/>
            <a:ext cx="5486400" cy="7797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Title Text"/>
          <p:cNvSpPr txBox="1"/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4" name="Body Level One…"/>
          <p:cNvSpPr txBox="1"/>
          <p:nvPr>
            <p:ph type="body" sz="half" idx="1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2800"/>
            </a:lvl1pPr>
            <a:lvl2pPr>
              <a:buClr>
                <a:schemeClr val="accent1"/>
              </a:buClr>
              <a:buChar char="▸"/>
              <a:defRPr sz="2800"/>
            </a:lvl2pPr>
            <a:lvl3pPr>
              <a:buClr>
                <a:schemeClr val="accent1"/>
              </a:buClr>
              <a:buChar char="▸"/>
              <a:defRPr sz="2800"/>
            </a:lvl3pPr>
            <a:lvl4pPr>
              <a:buClr>
                <a:schemeClr val="accent1"/>
              </a:buClr>
              <a:buChar char="▸"/>
              <a:defRPr sz="2800"/>
            </a:lvl4pPr>
            <a:lvl5pPr>
              <a:buClr>
                <a:schemeClr val="accent1"/>
              </a:buClr>
              <a:buChar char="▸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0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sz="half" idx="13"/>
          </p:nvPr>
        </p:nvSpPr>
        <p:spPr>
          <a:xfrm>
            <a:off x="6503154" y="0"/>
            <a:ext cx="6502401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Image"/>
          <p:cNvSpPr/>
          <p:nvPr>
            <p:ph type="pic" sz="half" idx="14"/>
          </p:nvPr>
        </p:nvSpPr>
        <p:spPr>
          <a:xfrm>
            <a:off x="6502400" y="4902200"/>
            <a:ext cx="6502400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3" name="Image"/>
          <p:cNvSpPr/>
          <p:nvPr>
            <p:ph type="pic" idx="15"/>
          </p:nvPr>
        </p:nvSpPr>
        <p:spPr>
          <a:xfrm>
            <a:off x="0" y="0"/>
            <a:ext cx="6468534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allout"/>
          <p:cNvSpPr/>
          <p:nvPr/>
        </p:nvSpPr>
        <p:spPr>
          <a:xfrm>
            <a:off x="469900" y="2362200"/>
            <a:ext cx="12065000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cap="all" sz="28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</a:p>
        </p:txBody>
      </p:sp>
      <p:sp>
        <p:nvSpPr>
          <p:cNvPr id="122" name="Type a quote here."/>
          <p:cNvSpPr txBox="1"/>
          <p:nvPr>
            <p:ph type="body" sz="quarter" idx="13"/>
          </p:nvPr>
        </p:nvSpPr>
        <p:spPr>
          <a:xfrm>
            <a:off x="889000" y="2908300"/>
            <a:ext cx="11226800" cy="12979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23" name="Johnny Appleseed"/>
          <p:cNvSpPr txBox="1"/>
          <p:nvPr>
            <p:ph type="body" sz="quarter" idx="14"/>
          </p:nvPr>
        </p:nvSpPr>
        <p:spPr>
          <a:xfrm>
            <a:off x="406400" y="7789333"/>
            <a:ext cx="12192000" cy="86360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24" name="Text"/>
          <p:cNvSpPr txBox="1"/>
          <p:nvPr>
            <p:ph type="body" sz="quarter" idx="15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 Alt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ype a quote here."/>
          <p:cNvSpPr txBox="1"/>
          <p:nvPr>
            <p:ph type="body" sz="quarter" idx="13"/>
          </p:nvPr>
        </p:nvSpPr>
        <p:spPr>
          <a:xfrm>
            <a:off x="5892800" y="2641600"/>
            <a:ext cx="6705600" cy="2501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33" name="Image"/>
          <p:cNvSpPr/>
          <p:nvPr>
            <p:ph type="pic" idx="14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Johnny Appleseed"/>
          <p:cNvSpPr txBox="1"/>
          <p:nvPr>
            <p:ph type="body" sz="quarter" idx="15"/>
          </p:nvPr>
        </p:nvSpPr>
        <p:spPr>
          <a:xfrm>
            <a:off x="5892800" y="7789333"/>
            <a:ext cx="6705600" cy="863604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 flipV="1">
            <a:off x="406400" y="993160"/>
            <a:ext cx="12192000" cy="26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406400" y="1536700"/>
            <a:ext cx="121920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406400" y="2743200"/>
            <a:ext cx="12192000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44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bit.ly/2o828b9" TargetMode="External"/><Relationship Id="rId3" Type="http://schemas.openxmlformats.org/officeDocument/2006/relationships/hyperlink" Target="https://www.anthaholt.com/computer-science" TargetMode="External"/><Relationship Id="rId4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code.org/promote" TargetMode="External"/><Relationship Id="rId3" Type="http://schemas.openxmlformats.org/officeDocument/2006/relationships/hyperlink" Target="https://youtu.be/VFcUgSYyRPg" TargetMode="Externa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.be/_2s3xxEbnrA" TargetMode="External"/><Relationship Id="rId3" Type="http://schemas.openxmlformats.org/officeDocument/2006/relationships/hyperlink" Target="https://youtu.be/KX1wuSiwViA" TargetMode="External"/><Relationship Id="rId4" Type="http://schemas.openxmlformats.org/officeDocument/2006/relationships/hyperlink" Target="https://www.youtube.com/watch?time_continue=23&amp;v=fwIrAzZfvRc" TargetMode="Externa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.be/YguB-keZ4Tk?t=1m51s" TargetMode="External"/><Relationship Id="rId3" Type="http://schemas.openxmlformats.org/officeDocument/2006/relationships/hyperlink" Target="http://littlebits.cc/lessons?type=lesson&amp;sort=recent&amp;page=1&amp;per_page=12#browse" TargetMode="External"/><Relationship Id="rId4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aholt@mccleary.wednet.edu" TargetMode="External"/><Relationship Id="rId3" Type="http://schemas.openxmlformats.org/officeDocument/2006/relationships/hyperlink" Target="mailto:tlusby@mccleary.wednet.edu" TargetMode="External"/><Relationship Id="rId4" Type="http://schemas.openxmlformats.org/officeDocument/2006/relationships/hyperlink" Target="mailto:akatzer@mccleary.wednet.edu" TargetMode="External"/><Relationship Id="rId5" Type="http://schemas.openxmlformats.org/officeDocument/2006/relationships/hyperlink" Target="http://www.mccleary.wednet.edu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Links for this Worksho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Links for this Workshop</a:t>
            </a:r>
          </a:p>
        </p:txBody>
      </p:sp>
      <p:sp>
        <p:nvSpPr>
          <p:cNvPr id="167" name="http://bit.ly/2o828b9 (Padlet for backchannel sharing!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chemeClr val="accent1"/>
                </a:solidFill>
                <a:hlinkClick r:id="rId2" invalidUrl="" action="" tgtFrame="" tooltip="" history="1" highlightClick="0" endSnd="0"/>
              </a:rPr>
              <a:t>http://bit.ly/2o828b9</a:t>
            </a:r>
            <a:r>
              <a:t> (Padlet for backchannel sharing!)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rPr u="sng">
                <a:solidFill>
                  <a:schemeClr val="accent1"/>
                </a:solidFill>
                <a:hlinkClick r:id="rId3" invalidUrl="" action="" tgtFrame="" tooltip="" history="1" highlightClick="0" endSnd="0"/>
              </a:rPr>
              <a:t>https://www.anthaholt.com/computer-science</a:t>
            </a:r>
          </a:p>
        </p:txBody>
      </p:sp>
      <p:pic>
        <p:nvPicPr>
          <p:cNvPr id="168" name="Padlet.jpeg" descr="Padlet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534812" y="3553626"/>
            <a:ext cx="3311415" cy="32980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is for everyone!"/>
          <p:cNvSpPr txBox="1"/>
          <p:nvPr>
            <p:ph type="ctrTitle"/>
          </p:nvPr>
        </p:nvSpPr>
        <p:spPr>
          <a:xfrm>
            <a:off x="406400" y="6426200"/>
            <a:ext cx="11492508" cy="2705100"/>
          </a:xfrm>
          <a:prstGeom prst="rect">
            <a:avLst/>
          </a:prstGeom>
        </p:spPr>
        <p:txBody>
          <a:bodyPr/>
          <a:lstStyle>
            <a:lvl1pPr>
              <a:defRPr sz="15900"/>
            </a:lvl1pPr>
          </a:lstStyle>
          <a:p>
            <a:pPr/>
            <a:r>
              <a:t>is for everyone!</a:t>
            </a:r>
          </a:p>
        </p:txBody>
      </p:sp>
      <p:sp>
        <p:nvSpPr>
          <p:cNvPr id="171" name="Computer Scienc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Computer Science</a:t>
            </a:r>
          </a:p>
        </p:txBody>
      </p:sp>
      <p:pic>
        <p:nvPicPr>
          <p:cNvPr id="172" name="IMG_5852.JPG" descr="IMG_5852.JPG"/>
          <p:cNvPicPr>
            <a:picLocks noChangeAspect="1"/>
          </p:cNvPicPr>
          <p:nvPr/>
        </p:nvPicPr>
        <p:blipFill>
          <a:blip r:embed="rId2">
            <a:extLst/>
          </a:blip>
          <a:srcRect l="0" t="39048" r="0" b="8075"/>
          <a:stretch>
            <a:fillRect/>
          </a:stretch>
        </p:blipFill>
        <p:spPr>
          <a:xfrm>
            <a:off x="0" y="-13877"/>
            <a:ext cx="13004801" cy="5157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“The computer is the Proteus of machines. Its essence is its universality, its power to simulate. Because it can take on a thousand forms and can serve a thousand functions, it can appeal to a thousand tastes” (Papert, 1980)."/>
          <p:cNvSpPr txBox="1"/>
          <p:nvPr>
            <p:ph type="body" idx="13"/>
          </p:nvPr>
        </p:nvSpPr>
        <p:spPr>
          <a:xfrm>
            <a:off x="889000" y="2908300"/>
            <a:ext cx="11226800" cy="3476204"/>
          </a:xfrm>
          <a:prstGeom prst="rect">
            <a:avLst/>
          </a:prstGeom>
        </p:spPr>
        <p:txBody>
          <a:bodyPr/>
          <a:lstStyle>
            <a:lvl1pPr defTabSz="457200">
              <a:lnSpc>
                <a:spcPts val="7200"/>
              </a:lnSpc>
              <a:defRPr cap="none" sz="4641"/>
            </a:lvl1pPr>
          </a:lstStyle>
          <a:p>
            <a:pPr/>
            <a:r>
              <a:t>“The computer is the Proteus of machines. Its essence is its universality, its power to simulate. Because it can take on a thousand forms and can serve a thousand functions, it can appeal to a thousand tastes” (Papert, 1980).</a:t>
            </a:r>
          </a:p>
        </p:txBody>
      </p:sp>
      <p:sp>
        <p:nvSpPr>
          <p:cNvPr id="175" name="Seymour Papert…"/>
          <p:cNvSpPr txBox="1"/>
          <p:nvPr>
            <p:ph type="body" idx="14"/>
          </p:nvPr>
        </p:nvSpPr>
        <p:spPr>
          <a:xfrm>
            <a:off x="406400" y="7789333"/>
            <a:ext cx="12192000" cy="1541783"/>
          </a:xfrm>
          <a:prstGeom prst="rect">
            <a:avLst/>
          </a:prstGeom>
        </p:spPr>
        <p:txBody>
          <a:bodyPr/>
          <a:lstStyle/>
          <a:p>
            <a:pPr/>
            <a:r>
              <a:t>Seymour Papert</a:t>
            </a:r>
          </a:p>
          <a:p>
            <a:pPr>
              <a:defRPr sz="5300"/>
            </a:pPr>
            <a:r>
              <a:t>http://www.papert.org/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Why Computer Scienc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Why Computer Science?</a:t>
            </a:r>
          </a:p>
        </p:txBody>
      </p:sp>
      <p:sp>
        <p:nvSpPr>
          <p:cNvPr id="178" name="https://code.org/promot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chemeClr val="accent1"/>
                </a:solidFill>
                <a:hlinkClick r:id="rId2" invalidUrl="" action="" tgtFrame="" tooltip="" history="1" highlightClick="0" endSnd="0"/>
              </a:rPr>
              <a:t>https://code.org/promote</a:t>
            </a:r>
          </a:p>
          <a:p>
            <a:pPr/>
            <a:r>
              <a:rPr u="sng">
                <a:solidFill>
                  <a:schemeClr val="accent1"/>
                </a:solidFill>
                <a:hlinkClick r:id="rId3" invalidUrl="" action="" tgtFrame="" tooltip="" history="1" highlightClick="0" endSnd="0"/>
              </a:rPr>
              <a:t>https://youtu.be/VFcUgSYyRPg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“CT is an approach to solving problems in a way that can be implemented with a computer. Students become not merely tool users but tool builders. They use a set of concepts, such as abstraction, recursion, and iteration, to process and analyze data, and to create real and virtual artifacts. CT is a problem-solving methodology that can be automated and transferred and applied across subjects.”"/>
          <p:cNvSpPr txBox="1"/>
          <p:nvPr>
            <p:ph type="body" idx="13"/>
          </p:nvPr>
        </p:nvSpPr>
        <p:spPr>
          <a:xfrm>
            <a:off x="889000" y="2908300"/>
            <a:ext cx="11226800" cy="3214583"/>
          </a:xfrm>
          <a:prstGeom prst="rect">
            <a:avLst/>
          </a:prstGeom>
        </p:spPr>
        <p:txBody>
          <a:bodyPr/>
          <a:lstStyle>
            <a:lvl1pPr defTabSz="457200">
              <a:lnSpc>
                <a:spcPts val="5800"/>
              </a:lnSpc>
              <a:defRPr cap="none" sz="3441"/>
            </a:lvl1pPr>
          </a:lstStyle>
          <a:p>
            <a:pPr/>
            <a:r>
              <a:t>“CT is an approach to solving problems in a way that can be implemented with a computer. Students become not merely tool users but tool builders. They use a set of concepts, such as abstraction, recursion, and iteration, to process and analyze data, and to create real and virtual artifacts. CT is a problem-solving methodology that can be automated and transferred and applied across subjects.”</a:t>
            </a:r>
          </a:p>
        </p:txBody>
      </p:sp>
      <p:sp>
        <p:nvSpPr>
          <p:cNvPr id="181" name="from Computer Science K-8"/>
          <p:cNvSpPr txBox="1"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from Computer Science K-8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T is a problem-solving process that includes (but is not limited to) the following characteristics:"/>
          <p:cNvSpPr txBox="1"/>
          <p:nvPr>
            <p:ph type="title"/>
          </p:nvPr>
        </p:nvSpPr>
        <p:spPr>
          <a:xfrm>
            <a:off x="406400" y="393700"/>
            <a:ext cx="12192000" cy="723900"/>
          </a:xfrm>
          <a:prstGeom prst="rect">
            <a:avLst/>
          </a:prstGeom>
        </p:spPr>
        <p:txBody>
          <a:bodyPr/>
          <a:lstStyle>
            <a:lvl1pPr defTabSz="457200">
              <a:lnSpc>
                <a:spcPts val="5400"/>
              </a:lnSpc>
              <a:spcBef>
                <a:spcPts val="0"/>
              </a:spcBef>
              <a:defRPr cap="none" sz="3141"/>
            </a:lvl1pPr>
          </a:lstStyle>
          <a:p>
            <a:pPr/>
            <a:r>
              <a:t>CT is a problem-solving process that includes (but is not limited to) the following characteristics: </a:t>
            </a:r>
          </a:p>
        </p:txBody>
      </p:sp>
      <p:sp>
        <p:nvSpPr>
          <p:cNvPr id="184" name="formulating problems in a way that enables us to use a computer and other tools to help solve them;…"/>
          <p:cNvSpPr txBox="1"/>
          <p:nvPr>
            <p:ph type="body" idx="1"/>
          </p:nvPr>
        </p:nvSpPr>
        <p:spPr>
          <a:xfrm>
            <a:off x="406400" y="1265925"/>
            <a:ext cx="12192000" cy="8027005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4600"/>
              </a:lnSpc>
              <a:spcBef>
                <a:spcPts val="0"/>
              </a:spcBef>
              <a:buClrTx/>
              <a:buSzTx/>
              <a:buFontTx/>
              <a:buNone/>
              <a:defRPr sz="24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</a:p>
          <a:p>
            <a:pPr marL="0" indent="0" defTabSz="457200">
              <a:lnSpc>
                <a:spcPts val="4100"/>
              </a:lnSpc>
              <a:spcBef>
                <a:spcPts val="0"/>
              </a:spcBef>
              <a:buClrTx/>
              <a:buSzTx/>
              <a:buFontTx/>
              <a:buNone/>
              <a:defRPr sz="17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</a:p>
          <a:p>
            <a:pPr marL="227697" indent="-227697" defTabSz="457200">
              <a:lnSpc>
                <a:spcPts val="5200"/>
              </a:lnSpc>
              <a:spcBef>
                <a:spcPts val="0"/>
              </a:spcBef>
              <a:buChar char="‣"/>
              <a:defRPr sz="29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formulating problems in a way that enables us to use a computer and other tools to help solve them;</a:t>
            </a:r>
          </a:p>
          <a:p>
            <a:pPr marL="227697" indent="-227697" defTabSz="457200">
              <a:lnSpc>
                <a:spcPts val="5200"/>
              </a:lnSpc>
              <a:spcBef>
                <a:spcPts val="0"/>
              </a:spcBef>
              <a:buChar char="‣"/>
              <a:defRPr sz="29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logically organizing and analyzing data; </a:t>
            </a:r>
          </a:p>
          <a:p>
            <a:pPr marL="227697" indent="-227697" defTabSz="457200">
              <a:lnSpc>
                <a:spcPts val="5200"/>
              </a:lnSpc>
              <a:spcBef>
                <a:spcPts val="0"/>
              </a:spcBef>
              <a:buChar char="‣"/>
              <a:defRPr sz="29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representing data through abstractions such as models and simulations;</a:t>
            </a:r>
          </a:p>
          <a:p>
            <a:pPr marL="227697" indent="-227697" defTabSz="457200">
              <a:lnSpc>
                <a:spcPts val="5200"/>
              </a:lnSpc>
              <a:spcBef>
                <a:spcPts val="0"/>
              </a:spcBef>
              <a:buChar char="‣"/>
              <a:defRPr sz="29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automating solutions through algorithmic thinking (a series of ordered steps);</a:t>
            </a:r>
          </a:p>
          <a:p>
            <a:pPr marL="227697" indent="-227697" defTabSz="457200">
              <a:lnSpc>
                <a:spcPts val="5200"/>
              </a:lnSpc>
              <a:spcBef>
                <a:spcPts val="0"/>
              </a:spcBef>
              <a:buChar char="‣"/>
              <a:defRPr sz="29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identifying, analyzing, and implementing possible solutions with the goal of achieving the most efficient and effective combination of steps and resources; and </a:t>
            </a:r>
          </a:p>
          <a:p>
            <a:pPr marL="227697" indent="-227697" defTabSz="457200">
              <a:lnSpc>
                <a:spcPts val="5200"/>
              </a:lnSpc>
              <a:spcBef>
                <a:spcPts val="0"/>
              </a:spcBef>
              <a:buChar char="‣"/>
              <a:defRPr sz="29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generalizing and transferring this problem-solving process to a wide variety of problems.</a:t>
            </a:r>
          </a:p>
          <a:p>
            <a:pPr marL="0" indent="0" defTabSz="457200">
              <a:lnSpc>
                <a:spcPts val="5400"/>
              </a:lnSpc>
              <a:spcBef>
                <a:spcPts val="0"/>
              </a:spcBef>
              <a:buClrTx/>
              <a:buSzTx/>
              <a:buFontTx/>
              <a:buNone/>
              <a:defRPr sz="3141">
                <a:solidFill>
                  <a:schemeClr val="accent1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It has also led to identification of a number of dispositions or attitudes that are essential dimensions of CT. These dispositions or attitudes include:</a:t>
            </a:r>
          </a:p>
          <a:p>
            <a:pPr marL="227697" indent="-227697" defTabSz="457200">
              <a:lnSpc>
                <a:spcPts val="4900"/>
              </a:lnSpc>
              <a:spcBef>
                <a:spcPts val="0"/>
              </a:spcBef>
              <a:buChar char="‣"/>
              <a:defRPr sz="27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confidence in dealing with complexity,</a:t>
            </a:r>
          </a:p>
          <a:p>
            <a:pPr marL="227697" indent="-227697" defTabSz="457200">
              <a:lnSpc>
                <a:spcPts val="4900"/>
              </a:lnSpc>
              <a:spcBef>
                <a:spcPts val="0"/>
              </a:spcBef>
              <a:buChar char="‣"/>
              <a:defRPr sz="27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persistence in working with difficult problems,</a:t>
            </a:r>
          </a:p>
          <a:p>
            <a:pPr marL="227697" indent="-227697" defTabSz="457200">
              <a:lnSpc>
                <a:spcPts val="4900"/>
              </a:lnSpc>
              <a:spcBef>
                <a:spcPts val="0"/>
              </a:spcBef>
              <a:buChar char="‣"/>
              <a:defRPr sz="27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tolerance for ambiguity,</a:t>
            </a:r>
          </a:p>
          <a:p>
            <a:pPr marL="227697" indent="-227697" defTabSz="457200">
              <a:lnSpc>
                <a:spcPts val="4900"/>
              </a:lnSpc>
              <a:spcBef>
                <a:spcPts val="0"/>
              </a:spcBef>
              <a:buChar char="‣"/>
              <a:defRPr sz="27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the ability to deal with open-ended problems, and</a:t>
            </a:r>
          </a:p>
          <a:p>
            <a:pPr marL="227697" indent="-227697" defTabSz="457200">
              <a:lnSpc>
                <a:spcPts val="4900"/>
              </a:lnSpc>
              <a:spcBef>
                <a:spcPts val="0"/>
              </a:spcBef>
              <a:buChar char="‣"/>
              <a:defRPr sz="2741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the ability to communicate and work with others to achieve a common goal or solution.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Ozobo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Ozobots</a:t>
            </a:r>
          </a:p>
        </p:txBody>
      </p:sp>
      <p:sp>
        <p:nvSpPr>
          <p:cNvPr id="187" name="https://youtu.be/_2s3xxEbnr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chemeClr val="accent1"/>
                </a:solidFill>
                <a:hlinkClick r:id="rId2" invalidUrl="" action="" tgtFrame="" tooltip="" history="1" highlightClick="0" endSnd="0"/>
              </a:rPr>
              <a:t>https://youtu.be/_2s3xxEbnrA</a:t>
            </a:r>
          </a:p>
          <a:p>
            <a:pPr/>
            <a:r>
              <a:rPr u="sng">
                <a:solidFill>
                  <a:schemeClr val="accent1"/>
                </a:solidFill>
                <a:hlinkClick r:id="rId3" invalidUrl="" action="" tgtFrame="" tooltip="" history="1" highlightClick="0" endSnd="0"/>
              </a:rPr>
              <a:t>https://youtu.be/KX1wuSiwViA</a:t>
            </a:r>
          </a:p>
          <a:p>
            <a:pPr/>
            <a:r>
              <a:rPr u="sng">
                <a:solidFill>
                  <a:schemeClr val="accent1"/>
                </a:solidFill>
                <a:hlinkClick r:id="rId4" invalidUrl="" action="" tgtFrame="" tooltip="" history="1" highlightClick="0" endSnd="0"/>
              </a:rPr>
              <a:t>https://www.youtube.com/watch?time_continue=23&amp;v=fwIrAzZfvRc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littleBits"/>
          <p:cNvSpPr txBox="1"/>
          <p:nvPr>
            <p:ph type="title"/>
          </p:nvPr>
        </p:nvSpPr>
        <p:spPr>
          <a:xfrm>
            <a:off x="406400" y="26670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littleBits</a:t>
            </a:r>
          </a:p>
        </p:txBody>
      </p:sp>
      <p:sp>
        <p:nvSpPr>
          <p:cNvPr id="190" name="https://youtu.be/YguB-keZ4Tk?t=1m51s…"/>
          <p:cNvSpPr txBox="1"/>
          <p:nvPr>
            <p:ph type="body" idx="1"/>
          </p:nvPr>
        </p:nvSpPr>
        <p:spPr>
          <a:xfrm>
            <a:off x="406400" y="1193800"/>
            <a:ext cx="12316079" cy="6108700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chemeClr val="accent1"/>
                </a:solidFill>
                <a:hlinkClick r:id="rId2" invalidUrl="" action="" tgtFrame="" tooltip="" history="1" highlightClick="0" endSnd="0"/>
              </a:rPr>
              <a:t>https://youtu.be/YguB-keZ4Tk?t=1m51s</a:t>
            </a:r>
          </a:p>
          <a:p>
            <a:pPr/>
            <a:r>
              <a:rPr u="sng">
                <a:solidFill>
                  <a:schemeClr val="accent1"/>
                </a:solidFill>
                <a:hlinkClick r:id="rId3" invalidUrl="" action="" tgtFrame="" tooltip="" history="1" highlightClick="0" endSnd="0"/>
              </a:rPr>
              <a:t>http://littlebits.cc/lessons?type=lesson&amp;sort=recent&amp;page=1&amp;per_page=12#browse</a:t>
            </a:r>
          </a:p>
        </p:txBody>
      </p:sp>
      <p:pic>
        <p:nvPicPr>
          <p:cNvPr id="191" name="IMG_5853.JPG" descr="IMG_5853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79541" y="3510504"/>
            <a:ext cx="4445718" cy="5927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G_0337.PNG" descr="IMG_033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4800" y="-1"/>
            <a:ext cx="731520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G_0338.PNG" descr="IMG_033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15295" y="-14932"/>
            <a:ext cx="73152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G_0340.PNG" descr="IMG_034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4800" y="0"/>
            <a:ext cx="731520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G_0339.PNG" descr="IMG_033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00283" y="0"/>
            <a:ext cx="73152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G_0341.PNG" descr="IMG_03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67000" y="-1"/>
            <a:ext cx="731520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G_0342.PNG" descr="IMG_034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71406" y="-1"/>
            <a:ext cx="73152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Our Te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Our Team</a:t>
            </a:r>
          </a:p>
        </p:txBody>
      </p:sp>
      <p:sp>
        <p:nvSpPr>
          <p:cNvPr id="206" name="Antha Holt   aholt@mccleary.wednet.ed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Antha Holt   </a:t>
            </a:r>
            <a:r>
              <a:rPr u="sng">
                <a:solidFill>
                  <a:schemeClr val="accent1"/>
                </a:solidFill>
                <a:hlinkClick r:id="rId2" invalidUrl="" action="" tgtFrame="" tooltip="" history="1" highlightClick="0" endSnd="0"/>
              </a:rPr>
              <a:t>aholt@mccleary.wednet.edu</a:t>
            </a:r>
            <a:r>
              <a:t> </a:t>
            </a:r>
          </a:p>
          <a:p>
            <a:pPr marL="0" indent="0">
              <a:buClrTx/>
              <a:buSzTx/>
              <a:buFontTx/>
              <a:buNone/>
            </a:pPr>
            <a:r>
              <a:t>          Twitter: @GriffyHolt</a:t>
            </a:r>
          </a:p>
          <a:p>
            <a:pPr/>
            <a:r>
              <a:t>Tina Lusby </a:t>
            </a:r>
            <a:r>
              <a:rPr u="sng">
                <a:solidFill>
                  <a:schemeClr val="accent1"/>
                </a:solidFill>
                <a:hlinkClick r:id="rId3" invalidUrl="" action="" tgtFrame="" tooltip="" history="1" highlightClick="0" endSnd="0"/>
              </a:rPr>
              <a:t>tlusby@mccleary.wednet.edu</a:t>
            </a:r>
          </a:p>
          <a:p>
            <a:pPr/>
            <a:r>
              <a:t>Anna Katzen </a:t>
            </a:r>
            <a:r>
              <a:rPr u="sng">
                <a:solidFill>
                  <a:schemeClr val="accent1"/>
                </a:solidFill>
                <a:hlinkClick r:id="rId4" invalidUrl="" action="" tgtFrame="" tooltip="" history="1" highlightClick="0" endSnd="0"/>
              </a:rPr>
              <a:t>akatzer@mccleary.wednet.edu</a:t>
            </a:r>
          </a:p>
          <a:p>
            <a:pPr/>
            <a:r>
              <a:t>School website: </a:t>
            </a:r>
            <a:r>
              <a:rPr u="sng">
                <a:solidFill>
                  <a:schemeClr val="accent1"/>
                </a:solidFill>
                <a:hlinkClick r:id="rId5" invalidUrl="" action="" tgtFrame="" tooltip="" history="1" highlightClick="0" endSnd="0"/>
              </a:rPr>
              <a:t>www.mccleary.wednet.edu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